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56" r:id="rId4"/>
    <p:sldId id="259" r:id="rId5"/>
    <p:sldId id="265" r:id="rId6"/>
    <p:sldId id="258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409D5E-0F0E-4342-869D-E730F522006E}" v="27" dt="2025-04-07T15:31:05.5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9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Wallace" userId="8107a9f9-59b4-446c-88d7-8ef130b69e45" providerId="ADAL" clId="{A6409D5E-0F0E-4342-869D-E730F522006E}"/>
    <pc:docChg chg="addSld modSld">
      <pc:chgData name="Kelly Wallace" userId="8107a9f9-59b4-446c-88d7-8ef130b69e45" providerId="ADAL" clId="{A6409D5E-0F0E-4342-869D-E730F522006E}" dt="2025-04-07T15:31:05.548" v="32" actId="1076"/>
      <pc:docMkLst>
        <pc:docMk/>
      </pc:docMkLst>
      <pc:sldChg chg="addSp delSp modSp mod">
        <pc:chgData name="Kelly Wallace" userId="8107a9f9-59b4-446c-88d7-8ef130b69e45" providerId="ADAL" clId="{A6409D5E-0F0E-4342-869D-E730F522006E}" dt="2025-04-07T15:31:05.548" v="32" actId="1076"/>
        <pc:sldMkLst>
          <pc:docMk/>
          <pc:sldMk cId="3660175940" sldId="263"/>
        </pc:sldMkLst>
        <pc:spChg chg="add del mod">
          <ac:chgData name="Kelly Wallace" userId="8107a9f9-59b4-446c-88d7-8ef130b69e45" providerId="ADAL" clId="{A6409D5E-0F0E-4342-869D-E730F522006E}" dt="2025-04-07T15:28:21.045" v="11"/>
          <ac:spMkLst>
            <pc:docMk/>
            <pc:sldMk cId="3660175940" sldId="263"/>
            <ac:spMk id="3" creationId="{8C11ABEF-4549-11EE-64E1-33C922442361}"/>
          </ac:spMkLst>
        </pc:spChg>
        <pc:picChg chg="add mod">
          <ac:chgData name="Kelly Wallace" userId="8107a9f9-59b4-446c-88d7-8ef130b69e45" providerId="ADAL" clId="{A6409D5E-0F0E-4342-869D-E730F522006E}" dt="2025-04-07T15:29:42.911" v="20" actId="1076"/>
          <ac:picMkLst>
            <pc:docMk/>
            <pc:sldMk cId="3660175940" sldId="263"/>
            <ac:picMk id="1026" creationId="{06D5DA88-440E-6376-432D-9D586C9448D9}"/>
          </ac:picMkLst>
        </pc:picChg>
        <pc:picChg chg="add mod">
          <ac:chgData name="Kelly Wallace" userId="8107a9f9-59b4-446c-88d7-8ef130b69e45" providerId="ADAL" clId="{A6409D5E-0F0E-4342-869D-E730F522006E}" dt="2025-04-07T15:30:57.444" v="31" actId="1076"/>
          <ac:picMkLst>
            <pc:docMk/>
            <pc:sldMk cId="3660175940" sldId="263"/>
            <ac:picMk id="1028" creationId="{E458B187-4FEF-B4FD-A2B2-FBFAE930B5D6}"/>
          </ac:picMkLst>
        </pc:picChg>
        <pc:picChg chg="add mod">
          <ac:chgData name="Kelly Wallace" userId="8107a9f9-59b4-446c-88d7-8ef130b69e45" providerId="ADAL" clId="{A6409D5E-0F0E-4342-869D-E730F522006E}" dt="2025-04-07T15:30:49.245" v="29" actId="1076"/>
          <ac:picMkLst>
            <pc:docMk/>
            <pc:sldMk cId="3660175940" sldId="263"/>
            <ac:picMk id="1030" creationId="{B6DBD7AE-CD67-6866-9DE3-83471872677D}"/>
          </ac:picMkLst>
        </pc:picChg>
        <pc:picChg chg="add mod">
          <ac:chgData name="Kelly Wallace" userId="8107a9f9-59b4-446c-88d7-8ef130b69e45" providerId="ADAL" clId="{A6409D5E-0F0E-4342-869D-E730F522006E}" dt="2025-04-07T15:31:05.548" v="32" actId="1076"/>
          <ac:picMkLst>
            <pc:docMk/>
            <pc:sldMk cId="3660175940" sldId="263"/>
            <ac:picMk id="1032" creationId="{B5F821AE-1E94-8C15-48A5-8A9EC018F1B6}"/>
          </ac:picMkLst>
        </pc:picChg>
      </pc:sldChg>
      <pc:sldChg chg="addSp modSp new mod">
        <pc:chgData name="Kelly Wallace" userId="8107a9f9-59b4-446c-88d7-8ef130b69e45" providerId="ADAL" clId="{A6409D5E-0F0E-4342-869D-E730F522006E}" dt="2025-04-07T15:24:10.358" v="4" actId="1076"/>
        <pc:sldMkLst>
          <pc:docMk/>
          <pc:sldMk cId="1890522422" sldId="265"/>
        </pc:sldMkLst>
        <pc:graphicFrameChg chg="add mod">
          <ac:chgData name="Kelly Wallace" userId="8107a9f9-59b4-446c-88d7-8ef130b69e45" providerId="ADAL" clId="{A6409D5E-0F0E-4342-869D-E730F522006E}" dt="2025-04-07T15:24:10.358" v="4" actId="1076"/>
          <ac:graphicFrameMkLst>
            <pc:docMk/>
            <pc:sldMk cId="1890522422" sldId="265"/>
            <ac:graphicFrameMk id="2" creationId="{7A3EC670-2673-F507-F6E0-44C4EF06107E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C9F65-E923-800B-2A83-2F26357D28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A2F721-5BA5-95AE-FDC4-4E786BD57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D1ABC-27C3-51DB-0A45-90C2C0B42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DE13-9D07-4136-9D6B-6AAB4AB304A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4DD25-638B-C60D-BC6B-19C5B6B81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45C42-42AC-9C37-E295-BE7E6770D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00F0-5EC7-4E2D-BDB0-A95D83B75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9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11270-2031-65C3-7C93-B32183F92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075A90-20EC-D819-135C-408568A62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2F1B0-B821-2940-EAD9-FAAE86C0F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DE13-9D07-4136-9D6B-6AAB4AB304A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14E9B-C42F-6855-BA92-BDFE96214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E48B2-BD79-7FEC-A541-A68A4E71B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00F0-5EC7-4E2D-BDB0-A95D83B75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9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FD2E2-9848-DB75-0289-FEB46257C3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848D17-A2F6-7DC2-5EFE-E9E974A18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18D5D-B9B2-0432-1D5D-190C2CF58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DE13-9D07-4136-9D6B-6AAB4AB304A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FE1C3-4472-F2C2-545B-A2CE52A34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7CF6-D18D-0599-C537-305072C7F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00F0-5EC7-4E2D-BDB0-A95D83B75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0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06DD4-D75C-B27D-3157-39280717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6A1D3-FFA3-46AA-BDC2-69580BB87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AA53C-9A7A-33E4-E0CA-323FAC055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DE13-9D07-4136-9D6B-6AAB4AB304A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CFC51-E23A-7511-2AB5-0343DC82B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06790-17BA-0A7C-7421-5852C990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00F0-5EC7-4E2D-BDB0-A95D83B75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2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BA56-44A3-B912-F46C-8401AADC6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25A4A-8849-EA8B-C79C-E451E300B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999F8-5102-9EDF-6E7D-43165868B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DE13-9D07-4136-9D6B-6AAB4AB304A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AB39F-FD39-29B7-0594-ED58794F7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7FD53-4A8C-BB50-3D39-E46B7BBB6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00F0-5EC7-4E2D-BDB0-A95D83B75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00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95E63-B033-6F6C-A679-216D6760F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54132-A4B0-0430-FBBB-96911352CB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B56171-9433-988A-32F0-CDF13341A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81F85-89E3-DCC9-4B0F-8D77E293E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DE13-9D07-4136-9D6B-6AAB4AB304A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E092C-E691-1C61-0463-F9042512E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1CDF6-4A6F-E3F4-248F-D69B36E2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00F0-5EC7-4E2D-BDB0-A95D83B75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86EE0-BE78-74F1-1890-3F23D59F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4B60E-9F18-A9CC-D1DC-E49DC71BA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A93EC-F551-7287-9131-07F65E5D1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1FFE73-4B3B-C18C-8176-D39C04109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97BCAB-72CD-47D9-4256-D6CA64DBF5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C050CF-FCE6-B6C1-AAA7-1305A2264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DE13-9D07-4136-9D6B-6AAB4AB304A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BEDCE6-B195-C252-BF5E-56EC1E3D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5998B6-792D-0971-79BD-E38CA177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00F0-5EC7-4E2D-BDB0-A95D83B75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31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8B057-DC53-EA6A-87F3-C2BA637F9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E35CD6-2EB2-79A8-33A1-1A50DF759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DE13-9D07-4136-9D6B-6AAB4AB304A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FAF985-0DE0-2061-A649-25CBE3C38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94699E-5E86-2837-6766-01ECF208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00F0-5EC7-4E2D-BDB0-A95D83B75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11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EC5F86-5BB6-AF31-EDCC-8E1E14DF6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DE13-9D07-4136-9D6B-6AAB4AB304A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A0BCFA-D776-60C4-896E-4B5A8202E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6E5B2-D49B-72EC-5E0B-E478233E2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00F0-5EC7-4E2D-BDB0-A95D83B75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2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BD79C-2EB4-2536-A0DE-2FBA1573C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59BA9-E157-8747-C441-5A8901C2E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52575-01E1-4A2C-69DA-F5953A6C3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86338-75D5-A61C-D8B8-E954F89F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DE13-9D07-4136-9D6B-6AAB4AB304A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F8ED3-F20F-08A8-8182-DDA45D790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70986-251D-C15A-4FFF-217BD5051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00F0-5EC7-4E2D-BDB0-A95D83B75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86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E7201-68F3-B593-5959-555176D65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A8BC4D-12CC-C071-3FA4-6EF6A6094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0EE45-4BC5-41EA-A7E1-35129B1D4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63F7F-11E9-12DE-1C21-63838B76E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DE13-9D07-4136-9D6B-6AAB4AB304A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B11313-BC1E-CF02-D3A4-93B115E2C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B72D2-4ABC-DBFC-3DA7-679DD1CBE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00F0-5EC7-4E2D-BDB0-A95D83B75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65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7FF4D8-2E89-51B2-1ADA-BCC20DC73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43C6F-6DC5-D3AB-7A7D-F7F317FF5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1ABD7-EC0D-1FD5-5528-1671D3BCDD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F7DE13-9D07-4136-9D6B-6AAB4AB304A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4FA4F-A453-2932-0833-1006394AC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0E00A-11AA-4750-4C11-A276DBC9B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A200F0-5EC7-4E2D-BDB0-A95D83B75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5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ED9C04-BCC0-4B0B-195A-97A946427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31" y="629263"/>
            <a:ext cx="11123439" cy="373625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6D5DA88-440E-6376-432D-9D586C94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68" y="5396397"/>
            <a:ext cx="2655574" cy="118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458B187-4FEF-B4FD-A2B2-FBFAE930B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27" y="5396397"/>
            <a:ext cx="2986073" cy="116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6DBD7AE-CD67-6866-9DE3-834718726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450" y="5118303"/>
            <a:ext cx="2710426" cy="144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5F821AE-1E94-8C15-48A5-8A9EC018F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43" y="5162218"/>
            <a:ext cx="3471689" cy="136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175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DB88B-AE84-BF01-CB62-64E19A15D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Top Facts-Healthcare Workforce in Ohio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2D12F-7099-C6A8-49B8-5B533FF57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Ohio employs more than </a:t>
            </a:r>
            <a:r>
              <a:rPr lang="en-US" sz="2400" b="1" dirty="0"/>
              <a:t>777,000 </a:t>
            </a:r>
            <a:r>
              <a:rPr lang="en-US" sz="2400" dirty="0"/>
              <a:t>healthcare employees, a rate that is estimated to grow 0.3 percent annually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Among the 777,000 total healthcare jobs in Ohio, more than 646,000 (83%) of those employed incumbents are in </a:t>
            </a:r>
            <a:r>
              <a:rPr lang="en-US" sz="2400" b="1" dirty="0"/>
              <a:t>clinical</a:t>
            </a:r>
            <a:r>
              <a:rPr lang="en-US" sz="2400" dirty="0"/>
              <a:t> healthcare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As of November 2024, there are nearly </a:t>
            </a:r>
            <a:r>
              <a:rPr lang="en-US" sz="2400" b="1" dirty="0"/>
              <a:t>67,000 active job postings </a:t>
            </a:r>
            <a:r>
              <a:rPr lang="en-US" sz="2400" dirty="0"/>
              <a:t>for healthcare workers in Ohio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Ohio employs nearly 137,000 total registered nurses (RN). As of November 2024, there are more than </a:t>
            </a:r>
            <a:r>
              <a:rPr lang="en-US" sz="2400" b="1" dirty="0"/>
              <a:t>15,000 (22.3%) active job postings for RNs </a:t>
            </a:r>
            <a:r>
              <a:rPr lang="en-US" sz="2400" dirty="0"/>
              <a:t>in Ohio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Healthcare’s total economic impact is $171 billion, which makes it the </a:t>
            </a:r>
            <a:r>
              <a:rPr lang="en-US" sz="2400" b="1" dirty="0"/>
              <a:t>third largest industry in Ohio in total economic impact</a:t>
            </a:r>
          </a:p>
        </p:txBody>
      </p:sp>
    </p:spTree>
    <p:extLst>
      <p:ext uri="{BB962C8B-B14F-4D97-AF65-F5344CB8AC3E}">
        <p14:creationId xmlns:p14="http://schemas.microsoft.com/office/powerpoint/2010/main" val="3737317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958C6-74C0-BB9E-C919-FD26409291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B22027-D66D-7A73-C279-822115C353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9" descr="A diagram of a health care sector partnership&#10;&#10;Description automatically generated">
            <a:extLst>
              <a:ext uri="{FF2B5EF4-FFF2-40B4-BE49-F238E27FC236}">
                <a16:creationId xmlns:a16="http://schemas.microsoft.com/office/drawing/2014/main" id="{97FE9007-2ED5-7280-B870-980349E442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61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diagram of a work group operating model&#10;&#10;Description automatically generated">
            <a:extLst>
              <a:ext uri="{FF2B5EF4-FFF2-40B4-BE49-F238E27FC236}">
                <a16:creationId xmlns:a16="http://schemas.microsoft.com/office/drawing/2014/main" id="{EEBF7515-56CB-5B39-858D-D79EE0E60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93"/>
          <a:stretch/>
        </p:blipFill>
        <p:spPr>
          <a:xfrm>
            <a:off x="0" y="1100470"/>
            <a:ext cx="12192000" cy="43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85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A3EC670-2673-F507-F6E0-44C4EF061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847287"/>
              </p:ext>
            </p:extLst>
          </p:nvPr>
        </p:nvGraphicFramePr>
        <p:xfrm>
          <a:off x="531212" y="9687"/>
          <a:ext cx="11129575" cy="684831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42161">
                  <a:extLst>
                    <a:ext uri="{9D8B030D-6E8A-4147-A177-3AD203B41FA5}">
                      <a16:colId xmlns:a16="http://schemas.microsoft.com/office/drawing/2014/main" val="3149447850"/>
                    </a:ext>
                  </a:extLst>
                </a:gridCol>
                <a:gridCol w="8287414">
                  <a:extLst>
                    <a:ext uri="{9D8B030D-6E8A-4147-A177-3AD203B41FA5}">
                      <a16:colId xmlns:a16="http://schemas.microsoft.com/office/drawing/2014/main" val="3519273295"/>
                    </a:ext>
                  </a:extLst>
                </a:gridCol>
              </a:tblGrid>
              <a:tr h="10831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>
                          <a:solidFill>
                            <a:srgbClr val="0138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2023-24 Objectives</a:t>
                      </a:r>
                      <a:endParaRPr sz="2800" dirty="0">
                        <a:solidFill>
                          <a:srgbClr val="01383F"/>
                        </a:solidFill>
                      </a:endParaRPr>
                    </a:p>
                  </a:txBody>
                  <a:tcPr marL="137150" marR="137150" marT="137150" marB="137150" anchor="ctr">
                    <a:solidFill>
                      <a:srgbClr val="C5F1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2800" b="1" u="none" strike="noStrike" cap="none" dirty="0">
                          <a:solidFill>
                            <a:srgbClr val="0138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2024-25 Objectives</a:t>
                      </a:r>
                      <a:endParaRPr sz="2800" b="1" dirty="0">
                        <a:solidFill>
                          <a:srgbClr val="01383F"/>
                        </a:solidFill>
                      </a:endParaRPr>
                    </a:p>
                  </a:txBody>
                  <a:tcPr marL="137150" marR="137150" marT="137150" marB="137150" anchor="ctr">
                    <a:solidFill>
                      <a:srgbClr val="C5F1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146378"/>
                  </a:ext>
                </a:extLst>
              </a:tr>
              <a:tr h="144383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7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Create a Career Awareness Campaign</a:t>
                      </a:r>
                      <a:endParaRPr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37150" marR="137150" marT="137150" marB="137150" anchor="ctr">
                    <a:solidFill>
                      <a:schemeClr val="bg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71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i="0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Strategically Market the Healthcare ISP </a:t>
                      </a:r>
                      <a:r>
                        <a:rPr lang="en-US" sz="1800" b="1" i="0" u="none" strike="noStrike" cap="none">
                          <a:solidFill>
                            <a:schemeClr val="tx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and its Priority </a:t>
                      </a:r>
                      <a:r>
                        <a:rPr lang="en-US" sz="1800" b="1" i="0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Careers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3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71"/>
                        </a:buClr>
                        <a:buSzPts val="12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Website, Distribution Channels, Social Media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3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71"/>
                        </a:buClr>
                        <a:buSzPts val="12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HCCOCO Hands-On Event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3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71"/>
                        </a:buClr>
                        <a:buSzPts val="12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i="0" u="none" strike="noStrike" cap="none" dirty="0">
                          <a:solidFill>
                            <a:srgbClr val="FF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Retention and Recruitment Best Practices – Education and Workforce</a:t>
                      </a:r>
                    </a:p>
                  </a:txBody>
                  <a:tcPr marL="137150" marR="137150" marT="137150" marB="137150" anchor="ctr">
                    <a:solidFill>
                      <a:schemeClr val="bg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106315"/>
                  </a:ext>
                </a:extLst>
              </a:tr>
              <a:tr h="116308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7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Promote and Influence Expansion of Education Opportunities</a:t>
                      </a:r>
                      <a:endParaRPr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37150" marR="137150" marT="137150" marB="137150" anchor="ctr">
                    <a:solidFill>
                      <a:schemeClr val="bg2">
                        <a:alpha val="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71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i="0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Host Quarterly Regional Clinical Coordination Meetings with Educators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3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71"/>
                        </a:buClr>
                        <a:buSzPts val="12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+mj-lt"/>
                          <a:cs typeface="Arial"/>
                          <a:sym typeface="Arial"/>
                        </a:rPr>
                        <a:t>Influence Degree, Certificate Programs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3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71"/>
                        </a:buClr>
                        <a:buSzPts val="12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+mj-lt"/>
                          <a:cs typeface="Arial"/>
                          <a:sym typeface="Arial"/>
                        </a:rPr>
                        <a:t>Understand demand / supply of program growth in the region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37150" marR="137150" marT="137150" marB="137150" anchor="ctr">
                    <a:solidFill>
                      <a:schemeClr val="bg2">
                        <a:alpha val="980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94279"/>
                  </a:ext>
                </a:extLst>
              </a:tr>
              <a:tr h="144383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7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Identify RN Pathways for Students to Earn Accreditation </a:t>
                      </a:r>
                      <a:endParaRPr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37150" marR="137150" marT="137150" marB="137150" anchor="ctr">
                    <a:solidFill>
                      <a:schemeClr val="bg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7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Address Barriers to Education and Employment</a:t>
                      </a:r>
                    </a:p>
                    <a:p>
                      <a:pPr marL="285750" marR="0" lvl="0" indent="-285750" algn="l" rtl="0">
                        <a:lnSpc>
                          <a:spcPct val="13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71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i="0" u="none" strike="noStrike" cap="none" dirty="0">
                          <a:solidFill>
                            <a:srgbClr val="FF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Create Career Navigation Standards to Provide Point-of-Entry Post-HS Support</a:t>
                      </a:r>
                    </a:p>
                    <a:p>
                      <a:pPr marL="285750" marR="0" lvl="0" indent="-285750" algn="l" rtl="0">
                        <a:lnSpc>
                          <a:spcPct val="13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71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Support Waitlisted Students, Compel Growing Cohorts at Reputable Institutions </a:t>
                      </a:r>
                    </a:p>
                    <a:p>
                      <a:pPr marL="285750" marR="0" lvl="0" indent="-285750" algn="l" rtl="0">
                        <a:lnSpc>
                          <a:spcPct val="13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71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Coalesce Support for Creating HCCOCO Cohorts (Med Lab Tech, RT, GXMO)</a:t>
                      </a:r>
                    </a:p>
                  </a:txBody>
                  <a:tcPr marL="137150" marR="137150" marT="137150" marB="137150" anchor="ctr">
                    <a:solidFill>
                      <a:schemeClr val="bg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188769"/>
                  </a:ext>
                </a:extLst>
              </a:tr>
              <a:tr h="14191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7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Promote and Influence New Candidates for Clinical Occupations</a:t>
                      </a:r>
                      <a:endParaRPr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37150" marR="137150" marT="137150" marB="1371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71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i="0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Enhance Educational Readiness of Students Interested in HC Roles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3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71"/>
                        </a:buClr>
                        <a:buSzPts val="12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Promote Informal Learning Experiences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3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71"/>
                        </a:buClr>
                        <a:buSzPts val="12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Showcase Activities Tailored by School Level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3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71"/>
                        </a:buClr>
                        <a:buSzPts val="12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i="0" u="none" strike="noStrike" cap="none" dirty="0">
                          <a:solidFill>
                            <a:srgbClr val="FF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Teacher, Counselor HC Career Guides </a:t>
                      </a:r>
                    </a:p>
                  </a:txBody>
                  <a:tcPr marL="137150" marR="137150" marT="137150" marB="1371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386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522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F189-9978-F8C5-0117-A38E57CF8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87" y="1024398"/>
            <a:ext cx="10931075" cy="50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93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AD60250-A9E2-783F-32A9-FD4AE263D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r="31818" b="2"/>
          <a:stretch/>
        </p:blipFill>
        <p:spPr bwMode="auto">
          <a:xfrm>
            <a:off x="196731" y="170453"/>
            <a:ext cx="3794884" cy="651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6527B8DD-1AE7-FAF0-A84E-8497E6E8A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r="16642" b="2"/>
          <a:stretch/>
        </p:blipFill>
        <p:spPr bwMode="auto">
          <a:xfrm>
            <a:off x="4184141" y="165371"/>
            <a:ext cx="3826711" cy="317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CE5A9C5B-DBD7-486C-CABD-B5159F0C0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6" r="2" b="19682"/>
          <a:stretch/>
        </p:blipFill>
        <p:spPr bwMode="auto">
          <a:xfrm>
            <a:off x="8193992" y="159910"/>
            <a:ext cx="3826711" cy="318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3B7DA047-F190-DB78-6CC3-73D582DE8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1" b="-4"/>
          <a:stretch/>
        </p:blipFill>
        <p:spPr bwMode="auto">
          <a:xfrm>
            <a:off x="4184141" y="3512234"/>
            <a:ext cx="3826711" cy="317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wearing a virtual reality headset&#10;&#10;Description automatically generated">
            <a:extLst>
              <a:ext uri="{FF2B5EF4-FFF2-40B4-BE49-F238E27FC236}">
                <a16:creationId xmlns:a16="http://schemas.microsoft.com/office/drawing/2014/main" id="{44965880-90F8-11DE-A9A4-1974CF01E9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4" r="521"/>
          <a:stretch/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08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C281A2AC-512E-265A-76EE-45C4A985AF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01"/>
          <a:stretch/>
        </p:blipFill>
        <p:spPr>
          <a:xfrm>
            <a:off x="0" y="0"/>
            <a:ext cx="9866736" cy="6972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A63E31-75B7-6407-1C32-3F180CE3DA96}"/>
              </a:ext>
            </a:extLst>
          </p:cNvPr>
          <p:cNvSpPr txBox="1"/>
          <p:nvPr/>
        </p:nvSpPr>
        <p:spPr>
          <a:xfrm rot="16200000">
            <a:off x="7390652" y="3044279"/>
            <a:ext cx="6558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healthcarecareersohio.org</a:t>
            </a:r>
          </a:p>
        </p:txBody>
      </p:sp>
    </p:spTree>
    <p:extLst>
      <p:ext uri="{BB962C8B-B14F-4D97-AF65-F5344CB8AC3E}">
        <p14:creationId xmlns:p14="http://schemas.microsoft.com/office/powerpoint/2010/main" val="1955872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266</Words>
  <Application>Microsoft Office PowerPoint</Application>
  <PresentationFormat>Widescreen</PresentationFormat>
  <Paragraphs>28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Top Facts-Healthcare Workforce in Ohio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Kelly Wallace</dc:creator>
  <cp:lastModifiedBy>Kelly Wallace</cp:lastModifiedBy>
  <cp:revision>1</cp:revision>
  <dcterms:created xsi:type="dcterms:W3CDTF">2025-04-07T13:34:56Z</dcterms:created>
  <dcterms:modified xsi:type="dcterms:W3CDTF">2025-04-07T15:31:09Z</dcterms:modified>
</cp:coreProperties>
</file>